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8%D1%80%D0%B0%D0%BC%D0%B8%D0%B4%D0%B0%D0%BB%D1%8C%D0%BD%D1%8B%D0%B9_%D0%BD%D0%B5%D0%B9%D1%80%D0%BE%D0%B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Olfactory_epithelium" TargetMode="External"/><Relationship Id="rId4" Type="http://schemas.openxmlformats.org/officeDocument/2006/relationships/hyperlink" Target="https://ru.wikipedia.org/wiki/%D0%9A%D0%BB%D0%B5%D1%82%D0%BA%D0%B0_%D0%9F%D1%83%D1%80%D0%BA%D0%B8%D0%BD%D1%8C%D0%B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6%D0%B8%D1%82%D0%BE%D0%B0%D1%80%D1%85%D0%B8%D1%82%D0%B5%D0%BA%D1%82%D0%BE%D0%BD%D0%B8%D1%87%D0%B5%D1%81%D0%BA%D0%B8%D0%B5_%D0%BF%D0%BE%D0%BB%D1%8F_%D0%91%D1%80%D0%BE%D0%B4%D0%BC%D0%B0%D0%BD%D0%B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D%D0%B5%D0%B9%D1%80%D0%BE%D0%B3%D0%BB%D0%B8%D1%8F" TargetMode="External"/><Relationship Id="rId2" Type="http://schemas.openxmlformats.org/officeDocument/2006/relationships/hyperlink" Target="https://ru.wikipedia.org/wiki/%D0%9D%D0%B5%D0%B9%D1%80%D0%BE%D0%BD%D0%B0%D1%83%D0%BA%D0%B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ru.wikipedia.org/wiki/%D0%9F%D0%B8%D1%80%D0%B0%D0%BC%D0%B8%D0%B4%D0%B0%D0%BB%D1%8C%D0%BD%D1%8B%D0%B9_%D0%BD%D0%B5%D0%B9%D1%80%D0%BE%D0%B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Olfactory_epithelium" TargetMode="External"/><Relationship Id="rId4" Type="http://schemas.openxmlformats.org/officeDocument/2006/relationships/hyperlink" Target="https://ru.wikipedia.org/wiki/%D0%9A%D0%BB%D0%B5%D1%82%D0%BA%D0%B0_%D0%9F%D1%83%D1%80%D0%BA%D0%B8%D0%BD%D1%8C%D0%B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u.wikipedia.org/wiki/%D0%9D%D0%B5%D0%B9%D1%80%D0%BE%D0%BD%D0%B0%D1%83%D0%BA%D0%B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3%D0%B8%D0%BF%D0%BF%D0%BE%D0%BA%D0%B0%D0%BC%D0%BF#/media/%D0%A4%D0%B0%D0%B9%D0%BB:Hippocampus.gi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Структурная анатомия мозга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69434" y="1100629"/>
            <a:ext cx="5142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Большие группы похожих и пространственно организованных нейронов составляют основу диссоциируемых структур мозга и сети: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Цитоархитектурная организация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Диссоциативные структуры мозга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Диссоциативные мозговые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6D4D65-35B7-42E9-BA53-28B41CD9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66" y="2052405"/>
            <a:ext cx="6030167" cy="3324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AAB96-4DEF-4C73-A2AF-C092B05CF77E}"/>
              </a:ext>
            </a:extLst>
          </p:cNvPr>
          <p:cNvSpPr txBox="1"/>
          <p:nvPr/>
        </p:nvSpPr>
        <p:spPr>
          <a:xfrm>
            <a:off x="5817766" y="5217666"/>
            <a:ext cx="124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3"/>
              </a:rPr>
              <a:t>Пирамидальный </a:t>
            </a:r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3"/>
              </a:rPr>
              <a:t>нейрон</a:t>
            </a:r>
            <a:endParaRPr lang="ru-RU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3054C-7012-4587-B3CB-45622B3FA266}"/>
              </a:ext>
            </a:extLst>
          </p:cNvPr>
          <p:cNvSpPr txBox="1"/>
          <p:nvPr/>
        </p:nvSpPr>
        <p:spPr>
          <a:xfrm>
            <a:off x="7382522" y="5218653"/>
            <a:ext cx="1552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4"/>
              </a:rPr>
              <a:t>Клетка </a:t>
            </a:r>
            <a:r>
              <a:rPr lang="ru-RU" sz="1000" b="0" i="0" dirty="0" err="1">
                <a:solidFill>
                  <a:srgbClr val="111111"/>
                </a:solidFill>
                <a:effectLst/>
                <a:latin typeface="u2400"/>
                <a:hlinkClick r:id="rId4"/>
              </a:rPr>
              <a:t>Пуркинь</a:t>
            </a:r>
            <a:r>
              <a:rPr lang="ru-RU" sz="1000" dirty="0" err="1">
                <a:solidFill>
                  <a:srgbClr val="111111"/>
                </a:solidFill>
                <a:latin typeface="u2400"/>
                <a:hlinkClick r:id="rId4"/>
              </a:rPr>
              <a:t>е</a:t>
            </a:r>
            <a:endParaRPr lang="ru-RU" sz="1000" dirty="0">
              <a:solidFill>
                <a:srgbClr val="111111"/>
              </a:solidFill>
              <a:latin typeface="u24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739B-7769-440A-96F5-DB63A394D47B}"/>
              </a:ext>
            </a:extLst>
          </p:cNvPr>
          <p:cNvSpPr txBox="1"/>
          <p:nvPr/>
        </p:nvSpPr>
        <p:spPr>
          <a:xfrm>
            <a:off x="9328711" y="5224834"/>
            <a:ext cx="2355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</a:p>
          <a:p>
            <a:r>
              <a:rPr lang="ru-RU" sz="1000" dirty="0">
                <a:solidFill>
                  <a:srgbClr val="111111"/>
                </a:solidFill>
                <a:latin typeface="u2400"/>
                <a:hlinkClick r:id="rId5"/>
              </a:rPr>
              <a:t>Схема обонятельных нейронов</a:t>
            </a:r>
            <a:endParaRPr lang="ru-RU" sz="1000" dirty="0">
              <a:solidFill>
                <a:srgbClr val="111111"/>
              </a:solidFill>
              <a:latin typeface="u2400"/>
            </a:endParaRPr>
          </a:p>
        </p:txBody>
      </p:sp>
    </p:spTree>
    <p:extLst>
      <p:ext uri="{BB962C8B-B14F-4D97-AF65-F5344CB8AC3E}">
        <p14:creationId xmlns:p14="http://schemas.microsoft.com/office/powerpoint/2010/main" val="410334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69434" y="1351508"/>
            <a:ext cx="5142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Цитоархитектурная организация: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Структурная организация мозга на основе клеточного состава.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Немецкий анатом Корбинян Бродманн опубликовал цитоархитектурную карту человеческого мозга в 1909 году.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Области Бродмана по-прежнему часто используются для сообщения о местонахождении результатов нейровизуализации.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829342-2BFC-4E1A-B801-DB378BFF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94" y="781040"/>
            <a:ext cx="4686954" cy="5782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58B6E4-0CEC-4F2C-9CB1-962D7C35926E}"/>
              </a:ext>
            </a:extLst>
          </p:cNvPr>
          <p:cNvSpPr txBox="1"/>
          <p:nvPr/>
        </p:nvSpPr>
        <p:spPr>
          <a:xfrm>
            <a:off x="8223811" y="6363467"/>
            <a:ext cx="307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</a:p>
          <a:p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  <a:hlinkClick r:id="rId3"/>
              </a:rPr>
              <a:t>Цитоархитектонические поля Бродмана</a:t>
            </a:r>
            <a:endParaRPr lang="ru-RU" sz="1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01701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60FE18-BCE8-46BA-B993-68A4192F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31" y="994090"/>
            <a:ext cx="9386337" cy="572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F02AEF-9D26-4B78-B601-E4968101E5FC}"/>
              </a:ext>
            </a:extLst>
          </p:cNvPr>
          <p:cNvSpPr txBox="1"/>
          <p:nvPr/>
        </p:nvSpPr>
        <p:spPr>
          <a:xfrm>
            <a:off x="3112316" y="3489820"/>
            <a:ext cx="80702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Ёж                                                Кролик</a:t>
            </a:r>
            <a:r>
              <a:rPr lang="en-US" dirty="0"/>
              <a:t>                                            </a:t>
            </a: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Кинкажу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2F7C4-290C-4DA4-97E6-EF94175ED2C8}"/>
              </a:ext>
            </a:extLst>
          </p:cNvPr>
          <p:cNvSpPr txBox="1"/>
          <p:nvPr/>
        </p:nvSpPr>
        <p:spPr>
          <a:xfrm>
            <a:off x="2550253" y="6259585"/>
            <a:ext cx="82128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Мартышка                                            Лемур</a:t>
            </a:r>
            <a:r>
              <a:rPr lang="en-US" dirty="0"/>
              <a:t>                                                  </a:t>
            </a: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Человек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7565F-D144-4923-91CD-77441844506F}"/>
              </a:ext>
            </a:extLst>
          </p:cNvPr>
          <p:cNvSpPr txBox="1"/>
          <p:nvPr/>
        </p:nvSpPr>
        <p:spPr>
          <a:xfrm>
            <a:off x="7071694" y="496231"/>
            <a:ext cx="428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▼ </a:t>
            </a:r>
            <a:r>
              <a:rPr lang="ru-RU" sz="1000" dirty="0"/>
              <a:t>Кора головного мозга человека и животных делится на области Бродмана на основании </a:t>
            </a:r>
            <a:r>
              <a:rPr lang="ru-RU" sz="1000" dirty="0" err="1"/>
              <a:t>цитоархитектуры</a:t>
            </a:r>
            <a:r>
              <a:rPr lang="ru-RU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159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19D7E8-267F-450A-900E-848BEAA4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89" y="1249960"/>
            <a:ext cx="4084882" cy="518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16441-7F13-481E-B28D-E9CDBC607B7B}"/>
              </a:ext>
            </a:extLst>
          </p:cNvPr>
          <p:cNvSpPr txBox="1"/>
          <p:nvPr/>
        </p:nvSpPr>
        <p:spPr>
          <a:xfrm>
            <a:off x="838200" y="1635853"/>
            <a:ext cx="57891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/>
              <a:t>Диссоциированные структуры мозга</a:t>
            </a:r>
            <a:r>
              <a:rPr lang="ru-RU" sz="2400" dirty="0"/>
              <a:t>:</a:t>
            </a:r>
            <a:br>
              <a:rPr lang="ru-RU" sz="2400" dirty="0"/>
            </a:b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Многие структуры мозга были тщательно определены на основе типа клеток и анатомических границ и названы</a:t>
            </a:r>
            <a:br>
              <a:rPr lang="ru-RU" sz="2400" dirty="0"/>
            </a:b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Доступны многочисленные высоко детализированные атласы мозга.</a:t>
            </a:r>
          </a:p>
        </p:txBody>
      </p:sp>
    </p:spTree>
    <p:extLst>
      <p:ext uri="{BB962C8B-B14F-4D97-AF65-F5344CB8AC3E}">
        <p14:creationId xmlns:p14="http://schemas.microsoft.com/office/powerpoint/2010/main" val="424424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16441-7F13-481E-B28D-E9CDBC607B7B}"/>
              </a:ext>
            </a:extLst>
          </p:cNvPr>
          <p:cNvSpPr txBox="1"/>
          <p:nvPr/>
        </p:nvSpPr>
        <p:spPr>
          <a:xfrm>
            <a:off x="838200" y="1635853"/>
            <a:ext cx="57891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/>
              <a:t>Диссоциированные сети мозга</a:t>
            </a:r>
            <a:r>
              <a:rPr lang="ru-RU" sz="2400" dirty="0"/>
              <a:t>:</a:t>
            </a:r>
            <a:br>
              <a:rPr lang="ru-RU" sz="2400" dirty="0"/>
            </a:b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Группы структур образуют сети мозга, основанные на связях между ними</a:t>
            </a:r>
            <a:br>
              <a:rPr lang="ru-RU" sz="2400" dirty="0"/>
            </a:b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Примерами являются полосатое тело, которое включает прилежащее ядро, хвостатое ядро и скорлупу, а также медиальную сеть височных долей, которая включает гиппокамп, </a:t>
            </a:r>
            <a:r>
              <a:rPr lang="ru-RU" sz="2400" dirty="0" err="1"/>
              <a:t>энторинальную</a:t>
            </a:r>
            <a:r>
              <a:rPr lang="ru-RU" sz="2400" dirty="0"/>
              <a:t> и </a:t>
            </a:r>
            <a:r>
              <a:rPr lang="ru-RU" sz="2400" dirty="0" err="1"/>
              <a:t>периринальную</a:t>
            </a:r>
            <a:r>
              <a:rPr lang="ru-RU" sz="2400" dirty="0"/>
              <a:t> кору.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A15923-4C85-4497-8A71-A2CB6B61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497148"/>
            <a:ext cx="4863716" cy="60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A74DD7-1A1D-41C3-A64A-8F798BB3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5" y="1497585"/>
            <a:ext cx="7740317" cy="5258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16441-7F13-481E-B28D-E9CDBC607B7B}"/>
              </a:ext>
            </a:extLst>
          </p:cNvPr>
          <p:cNvSpPr txBox="1"/>
          <p:nvPr/>
        </p:nvSpPr>
        <p:spPr>
          <a:xfrm>
            <a:off x="190500" y="1496153"/>
            <a:ext cx="57891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Рудиментарная анатомическая классификация головного мозга на 6 долей:</a:t>
            </a:r>
          </a:p>
          <a:p>
            <a:r>
              <a:rPr lang="ru-RU" sz="2400" dirty="0"/>
              <a:t>Лобная доля (</a:t>
            </a:r>
            <a:r>
              <a:rPr lang="en-US" sz="2400" dirty="0"/>
              <a:t>Frontal Lobe</a:t>
            </a:r>
            <a:r>
              <a:rPr lang="ru-RU" sz="2400" dirty="0"/>
              <a:t>)</a:t>
            </a:r>
          </a:p>
          <a:p>
            <a:r>
              <a:rPr lang="ru-RU" sz="2400" dirty="0"/>
              <a:t>Теменная доля (</a:t>
            </a:r>
            <a:r>
              <a:rPr lang="en-US" sz="2400" dirty="0"/>
              <a:t>Parietal Lobe</a:t>
            </a:r>
            <a:r>
              <a:rPr lang="ru-RU" sz="2400" dirty="0"/>
              <a:t>)</a:t>
            </a:r>
          </a:p>
          <a:p>
            <a:r>
              <a:rPr lang="ru-RU" sz="2400" dirty="0"/>
              <a:t>Затылочная доля (</a:t>
            </a:r>
            <a:r>
              <a:rPr lang="en-US" sz="2400" dirty="0"/>
              <a:t>Occipital Lobe</a:t>
            </a:r>
            <a:r>
              <a:rPr lang="ru-RU" sz="2400" dirty="0"/>
              <a:t>)</a:t>
            </a:r>
          </a:p>
          <a:p>
            <a:r>
              <a:rPr lang="ru-RU" sz="2400" dirty="0"/>
              <a:t>Височная доля (</a:t>
            </a:r>
            <a:r>
              <a:rPr lang="en-US" sz="2400" dirty="0"/>
              <a:t>Temporal Lobe</a:t>
            </a:r>
            <a:r>
              <a:rPr lang="ru-RU" sz="2400" dirty="0"/>
              <a:t>)</a:t>
            </a:r>
          </a:p>
          <a:p>
            <a:r>
              <a:rPr lang="ru-RU" sz="2400" dirty="0"/>
              <a:t>Лимбическая доля (</a:t>
            </a:r>
            <a:r>
              <a:rPr lang="en-US" sz="2400" dirty="0"/>
              <a:t>Limbic Lobe</a:t>
            </a:r>
            <a:r>
              <a:rPr lang="ru-RU" sz="2400" dirty="0"/>
              <a:t>)</a:t>
            </a:r>
          </a:p>
          <a:p>
            <a:r>
              <a:rPr lang="ru-RU" sz="2400" dirty="0"/>
              <a:t>Островковая доля (</a:t>
            </a:r>
            <a:r>
              <a:rPr lang="en-US" sz="2400" dirty="0"/>
              <a:t>Insular cortex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51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6460223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510609" y="1674674"/>
            <a:ext cx="6588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Мозг состоит в основном из двух</a:t>
            </a:r>
          </a:p>
          <a:p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категории узкоспециализированных клеток:</a:t>
            </a:r>
            <a:b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•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linkClick r:id="rId2"/>
              </a:rPr>
              <a:t>Нейроны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 узкоспециализированные клетки, структурно-функциональные единицы нервной системы. </a:t>
            </a:r>
            <a:b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•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hlinkClick r:id="rId3"/>
              </a:rPr>
              <a:t>Глия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 совокупность вспомогательных клеток нервной ткани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CA4FE-8499-4A8B-8E49-C0A664C44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95" y="696286"/>
            <a:ext cx="5265821" cy="59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6317609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885268" y="1208014"/>
            <a:ext cx="6588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Нейроны образуют основной процессор мозга.</a:t>
            </a:r>
          </a:p>
          <a:p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 нейронов много разных атрибутов:</a:t>
            </a:r>
          </a:p>
          <a:p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Типов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Характеристик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Форм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F950A-73B9-4A3C-A6B6-B6131238E24E}"/>
              </a:ext>
            </a:extLst>
          </p:cNvPr>
          <p:cNvSpPr txBox="1"/>
          <p:nvPr/>
        </p:nvSpPr>
        <p:spPr>
          <a:xfrm>
            <a:off x="7558156" y="376763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▼ </a:t>
            </a:r>
            <a:r>
              <a:rPr lang="ru-RU" sz="1000" dirty="0"/>
              <a:t>Нейронная сеть мозга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E9DA-B12C-4D15-B40C-65BD7F233E0E}"/>
              </a:ext>
            </a:extLst>
          </p:cNvPr>
          <p:cNvSpPr txBox="1"/>
          <p:nvPr/>
        </p:nvSpPr>
        <p:spPr>
          <a:xfrm>
            <a:off x="7474245" y="6190948"/>
            <a:ext cx="1107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2"/>
              </a:rPr>
              <a:t>Пирамидальный </a:t>
            </a:r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2"/>
              </a:rPr>
              <a:t>нейрон</a:t>
            </a:r>
            <a:endParaRPr lang="ru-RU" sz="1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8D74C4-823B-4078-BAF5-2FFF9CC8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209" y="696286"/>
            <a:ext cx="4243485" cy="5420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D1137-A796-418A-BB7C-9EEB939DA5EF}"/>
              </a:ext>
            </a:extLst>
          </p:cNvPr>
          <p:cNvSpPr txBox="1"/>
          <p:nvPr/>
        </p:nvSpPr>
        <p:spPr>
          <a:xfrm>
            <a:off x="8581939" y="6187646"/>
            <a:ext cx="110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  <a:hlinkClick r:id="rId4"/>
              </a:rPr>
              <a:t>Клетка </a:t>
            </a:r>
            <a:r>
              <a:rPr lang="ru-RU" sz="1000" b="0" i="0" dirty="0" err="1">
                <a:solidFill>
                  <a:srgbClr val="111111"/>
                </a:solidFill>
                <a:effectLst/>
                <a:latin typeface="u2400"/>
                <a:hlinkClick r:id="rId4"/>
              </a:rPr>
              <a:t>Пуркинь</a:t>
            </a:r>
            <a:r>
              <a:rPr lang="ru-RU" sz="1000" dirty="0" err="1">
                <a:solidFill>
                  <a:srgbClr val="111111"/>
                </a:solidFill>
                <a:latin typeface="u2400"/>
                <a:hlinkClick r:id="rId4"/>
              </a:rPr>
              <a:t>е</a:t>
            </a:r>
            <a:endParaRPr lang="ru-RU" sz="1000" dirty="0">
              <a:solidFill>
                <a:srgbClr val="111111"/>
              </a:solidFill>
              <a:latin typeface="u24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3C192-F4B3-4CC9-B712-4CC71CFEC1E3}"/>
              </a:ext>
            </a:extLst>
          </p:cNvPr>
          <p:cNvSpPr txBox="1"/>
          <p:nvPr/>
        </p:nvSpPr>
        <p:spPr>
          <a:xfrm>
            <a:off x="9809668" y="6204250"/>
            <a:ext cx="217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</a:p>
          <a:p>
            <a:r>
              <a:rPr lang="ru-RU" sz="1000" dirty="0">
                <a:solidFill>
                  <a:srgbClr val="111111"/>
                </a:solidFill>
                <a:latin typeface="u2400"/>
                <a:hlinkClick r:id="rId5"/>
              </a:rPr>
              <a:t>Схема обонятельных нейронов</a:t>
            </a:r>
            <a:endParaRPr lang="ru-RU" sz="1000" dirty="0">
              <a:solidFill>
                <a:srgbClr val="111111"/>
              </a:solidFill>
              <a:latin typeface="u2400"/>
            </a:endParaRPr>
          </a:p>
        </p:txBody>
      </p:sp>
    </p:spTree>
    <p:extLst>
      <p:ext uri="{BB962C8B-B14F-4D97-AF65-F5344CB8AC3E}">
        <p14:creationId xmlns:p14="http://schemas.microsoft.com/office/powerpoint/2010/main" val="205687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868654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885268" y="1208014"/>
            <a:ext cx="5868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Большинство нейронов состоит из нескольких основных элементов:</a:t>
            </a:r>
          </a:p>
          <a:p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Аксон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Arial" panose="020B0604020202020204" pitchFamily="34" charset="0"/>
              </a:rPr>
              <a:t>К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леточное тело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Дендрит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Терминаль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аксон</a:t>
            </a:r>
            <a:r>
              <a:rPr lang="ru-RU" altLang="ru-RU" sz="2000" dirty="0">
                <a:latin typeface="Arial" panose="020B0604020202020204" pitchFamily="34" charset="0"/>
              </a:rPr>
              <a:t>а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F950A-73B9-4A3C-A6B6-B6131238E24E}"/>
              </a:ext>
            </a:extLst>
          </p:cNvPr>
          <p:cNvSpPr txBox="1"/>
          <p:nvPr/>
        </p:nvSpPr>
        <p:spPr>
          <a:xfrm>
            <a:off x="7163874" y="2085177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▼ </a:t>
            </a:r>
            <a:r>
              <a:rPr lang="ru-RU" sz="1000" dirty="0">
                <a:hlinkClick r:id="rId2"/>
              </a:rPr>
              <a:t>Схема нейрона</a:t>
            </a:r>
            <a:endParaRPr lang="ru-RU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9F581-0F04-481F-A10A-B15D4FA4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23" y="2248250"/>
            <a:ext cx="5209563" cy="36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1F2A1-D37F-4396-B8A6-663E09649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465" y="1683564"/>
            <a:ext cx="3065990" cy="47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78173" y="1561936"/>
            <a:ext cx="58303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Аксон: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Различной длины и сложности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Передает электрический сигнал от клеточного тела к терминалам аксона по направлению к целевым нейронам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13E9F-32B1-46E6-9AE9-408D219B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42" y="1138861"/>
            <a:ext cx="5975758" cy="52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78173" y="1561936"/>
            <a:ext cx="58303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Клеточное тело: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Содержит ядро клетки с ДНК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Содержит специализированные органеллы, такие как митохондрии, аппарат Гольджи, рибосомы и полисомы, которые обеспечивает энергию и синтезируют белки и способствуют генерации и распространению электрического сигнала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9A6936-2B3F-45A1-B6D1-B1C2F263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059" y="1058577"/>
            <a:ext cx="4614080" cy="54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7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78173" y="1561936"/>
            <a:ext cx="63001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Дендрит</a:t>
            </a:r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расширяет клеточное тело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формирует контакт с другим нейроном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может разветвляться в сложные структуры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содержит дендритные</a:t>
            </a:r>
            <a:br>
              <a:rPr lang="en-US" altLang="ru-RU" sz="2800" dirty="0"/>
            </a:br>
            <a:r>
              <a:rPr lang="ru-RU" altLang="ru-RU" sz="2800" dirty="0"/>
              <a:t>шипы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87661-7525-467F-8123-26DCB852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388092"/>
            <a:ext cx="5313027" cy="63328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CDD27B-D4DA-488E-94F9-EFC46096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4403201"/>
            <a:ext cx="23749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91722-609C-4068-9976-FAAC7F06979D}"/>
              </a:ext>
            </a:extLst>
          </p:cNvPr>
          <p:cNvSpPr txBox="1"/>
          <p:nvPr/>
        </p:nvSpPr>
        <p:spPr>
          <a:xfrm>
            <a:off x="5607366" y="6611779"/>
            <a:ext cx="2485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  <a:r>
              <a:rPr lang="ru-RU" sz="1000" dirty="0">
                <a:solidFill>
                  <a:srgbClr val="111111"/>
                </a:solidFill>
                <a:latin typeface="u2400"/>
                <a:hlinkClick r:id="rId4"/>
              </a:rPr>
              <a:t>Гиппокамп</a:t>
            </a:r>
            <a:endParaRPr lang="ru-RU" sz="1000" dirty="0">
              <a:solidFill>
                <a:srgbClr val="111111"/>
              </a:solidFill>
              <a:latin typeface="u2400"/>
            </a:endParaRPr>
          </a:p>
        </p:txBody>
      </p:sp>
    </p:spTree>
    <p:extLst>
      <p:ext uri="{BB962C8B-B14F-4D97-AF65-F5344CB8AC3E}">
        <p14:creationId xmlns:p14="http://schemas.microsoft.com/office/powerpoint/2010/main" val="161276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78173" y="1561936"/>
            <a:ext cx="63001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Терминалы аксона</a:t>
            </a:r>
            <a:r>
              <a:rPr kumimoji="0" lang="ru-RU" altLang="ru-RU" sz="28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также известный как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пресинаптический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терминал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очень тонкие ответвления, которые образуют сайты связи с другими нейронами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большинство из них заканчивается на дендритах соседних нейронов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некоторые заканчиваются на теле соседней клетки нейрона.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89360-2DFB-4B6C-BEDC-A3A893C1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47" y="1561936"/>
            <a:ext cx="5347361" cy="41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5562600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Структурная анатомия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469434" y="1100629"/>
            <a:ext cx="6300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Глия образует фундаментальную опору или основу для мозга.</a:t>
            </a:r>
          </a:p>
          <a:p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Глии образуют большинство клеток центральной нервной системы и выполняют множество различных функций: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Образует соединительную ткань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Выполняет функции метаболической поддержки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Удаление чрезмерной секреции нейронов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Вырабатывает миелин, изолирующий аксоны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32D636-FAFA-449B-88BC-F90AFE10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03" y="1482646"/>
            <a:ext cx="5534797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02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493</Words>
  <Application>Microsoft Office PowerPoint</Application>
  <PresentationFormat>Широкоэкранный</PresentationFormat>
  <Paragraphs>97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Linux Libertine</vt:lpstr>
      <vt:lpstr>u2400</vt:lpstr>
      <vt:lpstr>Тема Office</vt:lpstr>
      <vt:lpstr>Фундаментальная нейронаука для нейровизуализации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  <vt:lpstr> Структурная анатомия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39</cp:revision>
  <dcterms:created xsi:type="dcterms:W3CDTF">2021-08-12T17:32:45Z</dcterms:created>
  <dcterms:modified xsi:type="dcterms:W3CDTF">2021-08-13T06:44:48Z</dcterms:modified>
</cp:coreProperties>
</file>